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694" r:id="rId2"/>
  </p:sldMasterIdLst>
  <p:notesMasterIdLst>
    <p:notesMasterId r:id="rId29"/>
  </p:notesMasterIdLst>
  <p:handoutMasterIdLst>
    <p:handoutMasterId r:id="rId30"/>
  </p:handoutMasterIdLst>
  <p:sldIdLst>
    <p:sldId id="1218" r:id="rId3"/>
    <p:sldId id="1050" r:id="rId4"/>
    <p:sldId id="1367" r:id="rId5"/>
    <p:sldId id="1178" r:id="rId6"/>
    <p:sldId id="1051" r:id="rId7"/>
    <p:sldId id="1053" r:id="rId8"/>
    <p:sldId id="1368" r:id="rId9"/>
    <p:sldId id="1054" r:id="rId10"/>
    <p:sldId id="1181" r:id="rId11"/>
    <p:sldId id="930" r:id="rId12"/>
    <p:sldId id="1369" r:id="rId13"/>
    <p:sldId id="1370" r:id="rId14"/>
    <p:sldId id="1371" r:id="rId15"/>
    <p:sldId id="1372" r:id="rId16"/>
    <p:sldId id="1383" r:id="rId17"/>
    <p:sldId id="1373" r:id="rId18"/>
    <p:sldId id="1374" r:id="rId19"/>
    <p:sldId id="1375" r:id="rId20"/>
    <p:sldId id="1376" r:id="rId21"/>
    <p:sldId id="1377" r:id="rId22"/>
    <p:sldId id="1378" r:id="rId23"/>
    <p:sldId id="1379" r:id="rId24"/>
    <p:sldId id="1380" r:id="rId25"/>
    <p:sldId id="1381" r:id="rId26"/>
    <p:sldId id="1382" r:id="rId27"/>
    <p:sldId id="1045" r:id="rId28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FF99FF"/>
    <a:srgbClr val="FFCCFF"/>
    <a:srgbClr val="9900CC"/>
    <a:srgbClr val="00CC00"/>
    <a:srgbClr val="99FF99"/>
    <a:srgbClr val="33CC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54793" autoAdjust="0"/>
    <p:restoredTop sz="94660"/>
  </p:normalViewPr>
  <p:slideViewPr>
    <p:cSldViewPr>
      <p:cViewPr>
        <p:scale>
          <a:sx n="83" d="100"/>
          <a:sy n="83" d="100"/>
        </p:scale>
        <p:origin x="797" y="-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投影片圖像版面配置區 1">
            <a:extLst>
              <a:ext uri="{FF2B5EF4-FFF2-40B4-BE49-F238E27FC236}">
                <a16:creationId xmlns:a16="http://schemas.microsoft.com/office/drawing/2014/main" id="{19BF4B9B-E7A4-40A5-91DB-00C7967EE9D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備忘稿版面配置區 2">
            <a:extLst>
              <a:ext uri="{FF2B5EF4-FFF2-40B4-BE49-F238E27FC236}">
                <a16:creationId xmlns:a16="http://schemas.microsoft.com/office/drawing/2014/main" id="{BE9F5BB9-024C-40F1-9391-E6EAFA1AC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08548" name="投影片編號版面配置區 3">
            <a:extLst>
              <a:ext uri="{FF2B5EF4-FFF2-40B4-BE49-F238E27FC236}">
                <a16:creationId xmlns:a16="http://schemas.microsoft.com/office/drawing/2014/main" id="{0EF011A2-18DA-4F11-83DA-F53E9A08D3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6EB62818-44A2-4C52-AF6D-46814B835131}" type="slidenum">
              <a:rPr lang="en-US" altLang="zh-TW" sz="1200">
                <a:solidFill>
                  <a:srgbClr val="000000"/>
                </a:solidFill>
              </a:rPr>
              <a:pPr/>
              <a:t>5</a:t>
            </a:fld>
            <a:endParaRPr lang="en-US" altLang="zh-TW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229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0E7F3-594E-431A-934E-DAED303BC61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741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CA772-E495-4BA9-ABC1-9BB5D5EDCA4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791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95542-F898-48F4-A21A-A80883BB252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675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A249-DD10-426B-9B14-6EACD1FF16C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620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237EE-1CE0-45D0-9087-5172E5E08F6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3586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AB98-89D1-4293-8288-C0841480BAB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3249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2F6D8-0604-4E53-B2F1-2A37DFAA1D1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27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E3E24-48B9-4D2C-ACC3-D70F17E10ED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2759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7A85E-BB8E-4335-9EEC-1BCBD0CFB41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757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2DB86-11B9-48DF-8BA9-F79E7D13D08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5816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0BB5D-09E1-4D96-80A6-8E8A197FA4A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07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fld id="{D477CC02-DBB9-4AE4-B28C-339F9F6F7922}" type="slidenum">
              <a:rPr lang="en-US" altLang="zh-TW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04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695" r:id="rId1"/>
    <p:sldLayoutId id="2147489696" r:id="rId2"/>
    <p:sldLayoutId id="2147489697" r:id="rId3"/>
    <p:sldLayoutId id="2147489698" r:id="rId4"/>
    <p:sldLayoutId id="2147489699" r:id="rId5"/>
    <p:sldLayoutId id="2147489700" r:id="rId6"/>
    <p:sldLayoutId id="2147489701" r:id="rId7"/>
    <p:sldLayoutId id="2147489702" r:id="rId8"/>
    <p:sldLayoutId id="2147489703" r:id="rId9"/>
    <p:sldLayoutId id="2147489704" r:id="rId10"/>
    <p:sldLayoutId id="2147489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288" y="288751"/>
            <a:ext cx="9144000" cy="6524625"/>
          </a:xfrm>
        </p:spPr>
        <p:txBody>
          <a:bodyPr>
            <a:norm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主受洗節</a:t>
            </a:r>
            <a:endParaRPr lang="zh-TW" altLang="en-US" sz="1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9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2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正顏楷體W7" pitchFamily="65" charset="-120"/>
              </a:rPr>
              <a:t>感 恩 祭 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itchFamily="49" charset="-120"/>
              </a:rPr>
              <a:t>主 題</a:t>
            </a:r>
          </a:p>
          <a:p>
            <a:pPr algn="ctr" eaLnBrk="1" hangingPunct="1">
              <a:spcBef>
                <a:spcPts val="2400"/>
              </a:spcBef>
              <a:spcAft>
                <a:spcPts val="4800"/>
              </a:spcAft>
              <a:buNone/>
            </a:pPr>
            <a:r>
              <a:rPr lang="zh-TW" altLang="en-US" sz="6000" dirty="0">
                <a:solidFill>
                  <a:schemeClr val="bg1"/>
                </a:solidFill>
                <a:ea typeface="華康儷中黑" panose="020B0509000000000000" pitchFamily="49" charset="-120"/>
              </a:rPr>
              <a:t>安慰我的百姓吧</a:t>
            </a:r>
            <a:r>
              <a:rPr lang="en-US" altLang="zh-TW" sz="6000" dirty="0">
                <a:solidFill>
                  <a:schemeClr val="bg1"/>
                </a:solidFill>
                <a:ea typeface="華康儷中黑" panose="020B0509000000000000" pitchFamily="49" charset="-120"/>
              </a:rPr>
              <a:t>!</a:t>
            </a:r>
          </a:p>
          <a:p>
            <a:pPr algn="ctr" eaLnBrk="1" hangingPunct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chemeClr val="bg1"/>
                </a:solidFill>
                <a:ea typeface="華康粗黑體" pitchFamily="49" charset="-120"/>
              </a:rPr>
              <a:t>彌撒也是一個</a:t>
            </a:r>
            <a:r>
              <a:rPr lang="zh-TW" altLang="en-US" sz="3600" dirty="0">
                <a:solidFill>
                  <a:srgbClr val="00FF00"/>
                </a:solidFill>
                <a:ea typeface="華康粗黑體" pitchFamily="49" charset="-120"/>
              </a:rPr>
              <a:t>宴會</a:t>
            </a:r>
            <a:r>
              <a:rPr lang="en-US" altLang="zh-TW" dirty="0">
                <a:solidFill>
                  <a:schemeClr val="bg1"/>
                </a:solidFill>
                <a:ea typeface="華康粗黑體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粗黑體" pitchFamily="49" charset="-120"/>
              </a:rPr>
              <a:t>是「天地人和」的大共融</a:t>
            </a:r>
            <a:endParaRPr lang="en-US" altLang="zh-TW" dirty="0">
              <a:solidFill>
                <a:schemeClr val="bg1"/>
              </a:solidFill>
              <a:ea typeface="華康粗黑體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華康粗黑體" pitchFamily="49" charset="-120"/>
              </a:rPr>
              <a:t>是天上人間大生命的</a:t>
            </a:r>
            <a:r>
              <a:rPr lang="zh-TW" altLang="en-US" sz="3600" dirty="0">
                <a:solidFill>
                  <a:srgbClr val="00FF00"/>
                </a:solidFill>
                <a:ea typeface="華康粗黑體" pitchFamily="49" charset="-120"/>
              </a:rPr>
              <a:t>聖事</a:t>
            </a:r>
            <a:r>
              <a:rPr lang="en-US" altLang="zh-TW" dirty="0">
                <a:solidFill>
                  <a:schemeClr val="bg1"/>
                </a:solidFill>
                <a:ea typeface="華康粗黑體" pitchFamily="49" charset="-120"/>
              </a:rPr>
              <a:t>=</a:t>
            </a:r>
            <a:r>
              <a:rPr lang="en-US" altLang="zh-TW" sz="1100" dirty="0">
                <a:solidFill>
                  <a:schemeClr val="bg1"/>
                </a:solidFill>
                <a:ea typeface="華康粗黑體" pitchFamily="49" charset="-120"/>
              </a:rPr>
              <a:t> </a:t>
            </a:r>
            <a:r>
              <a:rPr lang="zh-TW" altLang="en-US" dirty="0">
                <a:solidFill>
                  <a:srgbClr val="FFFF00"/>
                </a:solidFill>
                <a:ea typeface="華康粗黑體" pitchFamily="49" charset="-120"/>
              </a:rPr>
              <a:t>標記</a:t>
            </a:r>
            <a:r>
              <a:rPr lang="zh-TW" altLang="en-US" sz="2800" dirty="0">
                <a:solidFill>
                  <a:schemeClr val="bg1"/>
                </a:solidFill>
                <a:ea typeface="華康粗黑體" pitchFamily="49" charset="-120"/>
              </a:rPr>
              <a:t>與</a:t>
            </a:r>
            <a:r>
              <a:rPr lang="zh-TW" altLang="en-US" dirty="0">
                <a:solidFill>
                  <a:srgbClr val="FFFF00"/>
                </a:solidFill>
                <a:ea typeface="華康粗黑體" pitchFamily="49" charset="-120"/>
              </a:rPr>
              <a:t>工具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D4708B0A-98B8-4C42-B9A0-7A4A7EC6910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16632"/>
            <a:ext cx="9144000" cy="6381750"/>
          </a:xfrm>
          <a:solidFill>
            <a:schemeClr val="tx1"/>
          </a:solidFill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主受洗節</a:t>
            </a:r>
          </a:p>
          <a:p>
            <a:pPr algn="ctr" eaLnBrk="1" hangingPunct="1">
              <a:spcBef>
                <a:spcPts val="1200"/>
              </a:spcBef>
              <a:buFontTx/>
              <a:buNone/>
              <a:defRPr/>
            </a:pPr>
            <a:r>
              <a:rPr lang="en-US" altLang="zh-TW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2022</a:t>
            </a: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年</a:t>
            </a:r>
            <a:r>
              <a:rPr lang="en-US" altLang="zh-TW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1</a:t>
            </a: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月</a:t>
            </a:r>
            <a:r>
              <a:rPr lang="en-US" altLang="zh-TW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9</a:t>
            </a: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日</a:t>
            </a:r>
          </a:p>
          <a:p>
            <a:pPr algn="ctr" eaLnBrk="1" hangingPunct="1">
              <a:buFontTx/>
              <a:buNone/>
              <a:defRPr/>
            </a:pPr>
            <a:endParaRPr lang="zh-TW" altLang="en-US" sz="18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主 題</a:t>
            </a:r>
          </a:p>
          <a:p>
            <a:pPr algn="ctr" eaLnBrk="1" hangingPunct="1">
              <a:lnSpc>
                <a:spcPts val="4000"/>
              </a:lnSpc>
              <a:spcBef>
                <a:spcPts val="3000"/>
              </a:spcBef>
              <a:spcAft>
                <a:spcPts val="1800"/>
              </a:spcAft>
              <a:buNone/>
            </a:pPr>
            <a:r>
              <a:rPr lang="zh-TW" altLang="en-US" sz="5400" dirty="0">
                <a:solidFill>
                  <a:schemeClr val="bg1"/>
                </a:solidFill>
                <a:ea typeface="華康儷中黑" panose="020B0509000000000000" pitchFamily="49" charset="-120"/>
              </a:rPr>
              <a:t>安慰我的百姓</a:t>
            </a: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altLang="zh-TW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依</a:t>
            </a:r>
            <a:r>
              <a:rPr lang="en-US" altLang="zh-TW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60:1-6;</a:t>
            </a:r>
            <a:r>
              <a:rPr lang="zh-TW" altLang="en-US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弗</a:t>
            </a:r>
            <a:r>
              <a:rPr lang="en-US" altLang="zh-TW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3:2-3,5-6;</a:t>
            </a:r>
            <a:r>
              <a:rPr lang="zh-TW" altLang="en-US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瑪</a:t>
            </a:r>
            <a:r>
              <a:rPr lang="en-US" altLang="zh-TW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2:1-12)</a:t>
            </a:r>
          </a:p>
          <a:p>
            <a:pPr marL="324000" eaLnBrk="1" hangingPunct="1">
              <a:lnSpc>
                <a:spcPts val="5000"/>
              </a:lnSpc>
              <a:spcBef>
                <a:spcPts val="1200"/>
              </a:spcBef>
              <a:spcAft>
                <a:spcPct val="25000"/>
              </a:spcAft>
              <a:buFontTx/>
              <a:buNone/>
              <a:defRPr/>
            </a:pP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   聖言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指導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生活；生活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印證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聖言</a:t>
            </a:r>
            <a:endParaRPr lang="en-US" altLang="zh-TW" sz="4000" spc="300" dirty="0">
              <a:solidFill>
                <a:schemeClr val="bg1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講道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解釋天主聖言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指出它如何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指導我的生命</a:t>
            </a:r>
            <a:endParaRPr lang="en-US" altLang="zh-TW" sz="28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證道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是為天主作證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證明天主的話是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可信的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可行的</a:t>
            </a:r>
            <a:endParaRPr lang="zh-TW" altLang="en-US" sz="2800" dirty="0">
              <a:solidFill>
                <a:srgbClr val="00FF00"/>
              </a:solidFill>
              <a:ea typeface="華康粗黑體" pitchFamily="49" charset="-12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0211399-1DF6-4766-AC47-83FBD1ED36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marL="360000" indent="-457200" algn="l"/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你們安慰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安慰我的百姓吧</a:t>
            </a:r>
            <a:r>
              <a:rPr lang="en-US" altLang="zh-TW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請大聲疾呼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不要畏懼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你們的天主來了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他必如牧羊人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牧放自己的羊群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把牠們抱在自己的懷中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天主拯救眾人的恩寵已經出現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教導我們棄絕不虔敬的生活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和世俗的貪慾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而要有節制地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公正地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虔敬地在今世生活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他要以聖神和火洗你們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耶穌也受了洗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聖神藉著一個形象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如同鴿子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降在他上邊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並有聲音從天上說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「你是我的愛子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我因你而喜悅</a:t>
            </a:r>
            <a:r>
              <a:rPr lang="en-US" altLang="zh-TW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en-US" sz="36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6036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0211399-1DF6-4766-AC47-83FBD1ED36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marL="360000" indent="-457200" algn="l"/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你們安慰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安慰我的百姓吧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請大聲疾呼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不要畏懼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你們的天主來了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他必如牧羊人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牧放自己的羊群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把牠們抱在自己的懷中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我們天主：亦神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亦君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亦父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亦師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亦友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善牧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  <a:sym typeface="Wingdings" panose="05000000000000000000" pitchFamily="2" charset="2"/>
            </a:endParaRPr>
          </a:p>
          <a:p>
            <a:pPr marL="360000" indent="-457200" algn="l"/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信主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幸福的感覺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有目的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安身立命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/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恐懼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信賴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天堂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地獄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由今生開始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;</a:t>
            </a:r>
            <a:b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</a:b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求恩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謝恩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工作疲勞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贊天地化育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霸佔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highlight>
                  <a:srgbClr val="00FFFF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分享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涕泣之谷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修德之處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……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BED2BA31-4BAF-402D-81C7-7D8471389C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2592" y="2708920"/>
            <a:ext cx="1221896" cy="720080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994F3271-D3D7-4BE0-B709-82DA004A06C6}"/>
              </a:ext>
            </a:extLst>
          </p:cNvPr>
          <p:cNvSpPr txBox="1"/>
          <p:nvPr/>
        </p:nvSpPr>
        <p:spPr>
          <a:xfrm>
            <a:off x="4922208" y="2931592"/>
            <a:ext cx="2797927" cy="46166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一生執著</a:t>
            </a:r>
            <a:r>
              <a:rPr lang="en-US" altLang="zh-TW" sz="24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24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一生方向</a:t>
            </a:r>
          </a:p>
        </p:txBody>
      </p:sp>
    </p:spTree>
    <p:extLst>
      <p:ext uri="{BB962C8B-B14F-4D97-AF65-F5344CB8AC3E}">
        <p14:creationId xmlns:p14="http://schemas.microsoft.com/office/powerpoint/2010/main" val="290211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0211399-1DF6-4766-AC47-83FBD1ED36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marL="360000" indent="-457200" algn="l"/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天主拯救眾人的恩寵已經出現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教導我們棄絕不虔敬的生活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和世俗的貪慾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而要有節制地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公正地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虔敬地在今世生活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獲救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=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解放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如解倒懸</a:t>
            </a:r>
            <a:endParaRPr lang="en-US" altLang="zh-TW" sz="40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/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捨棄不虔敬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貪慾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自我中心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為所欲為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  <a:sym typeface="Wingdings" panose="05000000000000000000" pitchFamily="2" charset="2"/>
            </a:endParaRPr>
          </a:p>
          <a:p>
            <a:pPr marL="360000" indent="-457200" algn="l"/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  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不可能真快樂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(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越來越濃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越來越密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)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/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有節制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唯有神貧能救世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個人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世界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 algn="l"/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公正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絕不雙標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己所不欲勿施於人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競選之弊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除非是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君子之爭</a:t>
            </a:r>
            <a:r>
              <a:rPr lang="en-US" altLang="zh-TW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君子交絕不出惡聲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3841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0211399-1DF6-4766-AC47-83FBD1ED36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marL="360000" indent="-457200" algn="l"/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他要以聖神和火洗你們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耶穌也受了洗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聖神藉著一個形象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如同鴿子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降在他上邊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並有聲音從天上說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「你是我的愛子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我因你而喜悅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endParaRPr lang="en-US" altLang="zh-TW" sz="38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/>
            <a:r>
              <a:rPr lang="zh-TW" altLang="en-US" sz="3600" dirty="0">
                <a:solidFill>
                  <a:srgbClr val="0000FF"/>
                </a:solidFill>
                <a:highlight>
                  <a:srgbClr val="00FFFF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聖神</a:t>
            </a:r>
            <a:r>
              <a:rPr lang="en-US" altLang="zh-TW" sz="3600" dirty="0">
                <a:solidFill>
                  <a:srgbClr val="0000FF"/>
                </a:solidFill>
                <a:highlight>
                  <a:srgbClr val="00FFFF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+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00FFFF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火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=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不只是良善心謙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rgbClr val="FF99FF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孟子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予豈好辯哉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予不得已也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2800" dirty="0">
                <a:solidFill>
                  <a:srgbClr val="FF99FF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魯迅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哀其不幸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怒其不爭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2800" dirty="0">
                <a:solidFill>
                  <a:srgbClr val="FF99FF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秋瑾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秋風秋雨愁煞人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 algn="l"/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天主聖三同場出現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我們在基督內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基督在父內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=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一個大生命</a:t>
            </a:r>
            <a:endParaRPr lang="en-US" altLang="zh-TW" sz="36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/>
            <a:r>
              <a:rPr lang="zh-TW" altLang="en-US" sz="36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天主以人類自豪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=</a:t>
            </a:r>
            <a:r>
              <a:rPr lang="en-US" altLang="zh-TW" sz="3600" dirty="0">
                <a:solidFill>
                  <a:srgbClr val="0000FF"/>
                </a:solidFill>
                <a:highlight>
                  <a:srgbClr val="00FFFF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Gloria Dei homo </a:t>
            </a:r>
            <a:r>
              <a:rPr lang="en-US" altLang="zh-TW" sz="3600" dirty="0" err="1">
                <a:solidFill>
                  <a:srgbClr val="0000FF"/>
                </a:solidFill>
                <a:highlight>
                  <a:srgbClr val="00FFFF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vivens</a:t>
            </a:r>
            <a:b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gloria=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光榮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 Dei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=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天主的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 homo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=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人</a:t>
            </a:r>
            <a:b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en-US" altLang="zh-TW" sz="3600" dirty="0" err="1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vivens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=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活著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生機蓬勃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積極快樂有用</a:t>
            </a:r>
          </a:p>
        </p:txBody>
      </p:sp>
    </p:spTree>
    <p:extLst>
      <p:ext uri="{BB962C8B-B14F-4D97-AF65-F5344CB8AC3E}">
        <p14:creationId xmlns:p14="http://schemas.microsoft.com/office/powerpoint/2010/main" val="136072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A8A5769-86D2-44C4-BBE1-1DDED87AF6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ts val="35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zh-TW" altLang="en-US" kern="1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    </a:t>
            </a:r>
            <a:r>
              <a:rPr lang="zh-TW" altLang="en-US" sz="3600" kern="1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</a:t>
            </a:r>
            <a:r>
              <a:rPr lang="zh-TW" altLang="zh-TW" sz="36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</a:t>
            </a:r>
            <a:r>
              <a:rPr lang="zh-TW" altLang="en-US" sz="36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教會</a:t>
            </a:r>
            <a:r>
              <a:rPr lang="en-US" altLang="zh-TW" sz="36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</a:rPr>
              <a:t>,</a:t>
            </a:r>
            <a:r>
              <a:rPr lang="zh-TW" altLang="zh-TW" sz="36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</a:t>
            </a:r>
            <a:r>
              <a:rPr lang="zh-TW" altLang="en-US" sz="3600" kern="1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祖</a:t>
            </a:r>
            <a:r>
              <a:rPr lang="zh-TW" altLang="en-US" sz="36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國</a:t>
            </a:r>
            <a:r>
              <a:rPr lang="zh-TW" altLang="zh-TW" sz="36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所懷的熱忱把我耗盡</a:t>
            </a:r>
            <a:endParaRPr lang="en-US" altLang="zh-TW" sz="36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35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2400" kern="1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                         </a:t>
            </a:r>
            <a:r>
              <a:rPr lang="zh-TW" altLang="en-US" sz="2400" kern="100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我對你殿宇所懷的熱忱把我耗盡</a:t>
            </a:r>
            <a:r>
              <a:rPr kumimoji="1" lang="en-US" altLang="zh-TW" sz="2000" b="0" i="0" u="none" strike="noStrike" kern="1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kumimoji="1" lang="zh-TW" altLang="zh-TW" sz="2000" b="0" i="0" u="none" strike="noStrike" kern="1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華康黑體-GB5" panose="020B0509000000000000" pitchFamily="49" charset="-120"/>
                <a:cs typeface="+mn-cs"/>
              </a:rPr>
              <a:t>若</a:t>
            </a:r>
            <a:r>
              <a:rPr kumimoji="1" lang="en-US" altLang="zh-TW" sz="2000" b="0" i="0" u="none" strike="noStrike" kern="1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+mn-cs"/>
              </a:rPr>
              <a:t>2:17</a:t>
            </a:r>
            <a:r>
              <a:rPr kumimoji="1" lang="en-US" altLang="zh-TW" sz="2000" b="0" i="0" u="none" strike="noStrike" kern="1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)</a:t>
            </a:r>
          </a:p>
          <a:p>
            <a:pPr>
              <a:lnSpc>
                <a:spcPts val="21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2400" kern="100" dirty="0">
                <a:solidFill>
                  <a:srgbClr val="0000FF"/>
                </a:solidFill>
                <a:highlight>
                  <a:srgbClr val="00FFFF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為</a:t>
            </a:r>
            <a:r>
              <a:rPr lang="zh-TW" altLang="en-US" sz="2400" kern="100" dirty="0">
                <a:solidFill>
                  <a:srgbClr val="0000FF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什麼我兩眼常含淚水因為我對這土地愛得深沉</a:t>
            </a:r>
            <a:endParaRPr lang="zh-TW" altLang="zh-TW" sz="2400" kern="100" dirty="0">
              <a:solidFill>
                <a:srgbClr val="0000FF"/>
              </a:solidFill>
              <a:effectLst/>
              <a:highlight>
                <a:srgbClr val="00FFFF"/>
              </a:highlight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algn="l">
              <a:lnSpc>
                <a:spcPts val="3600"/>
              </a:lnSpc>
            </a:pPr>
            <a:r>
              <a:rPr lang="en-US" altLang="zh-TW" sz="4000" kern="1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             </a:t>
            </a:r>
            <a:r>
              <a:rPr lang="zh-TW" altLang="zh-TW" sz="3600" kern="1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情如驕陽愛似火</a:t>
            </a:r>
            <a:r>
              <a:rPr lang="en-US" altLang="zh-TW" sz="2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lang="zh-TW" altLang="en-US" sz="2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聖神和火的洗禮</a:t>
            </a:r>
            <a:r>
              <a:rPr lang="en-US" altLang="zh-TW" sz="2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)</a:t>
            </a:r>
            <a:endParaRPr lang="zh-TW" altLang="zh-TW" sz="2400" kern="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algn="l">
              <a:lnSpc>
                <a:spcPts val="3600"/>
              </a:lnSpc>
            </a:pPr>
            <a:r>
              <a:rPr lang="zh-TW" altLang="en-US" sz="4000" kern="100" dirty="0">
                <a:solidFill>
                  <a:srgbClr val="FFCC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             </a:t>
            </a:r>
            <a:r>
              <a:rPr lang="zh-TW" altLang="en-US" sz="3600" kern="100" dirty="0">
                <a:solidFill>
                  <a:srgbClr val="FFCC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聖言文化</a:t>
            </a:r>
            <a:r>
              <a:rPr lang="zh-TW" altLang="zh-TW" sz="3600" kern="100" dirty="0">
                <a:solidFill>
                  <a:srgbClr val="FFCCFF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滋潤我</a:t>
            </a:r>
            <a:r>
              <a:rPr lang="en-US" altLang="zh-TW" sz="2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lang="zh-TW" altLang="en-US" sz="2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指中國文化</a:t>
            </a:r>
            <a:r>
              <a:rPr lang="en-US" altLang="zh-TW" sz="2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)</a:t>
            </a:r>
            <a:endParaRPr lang="zh-TW" altLang="zh-TW" sz="2400" kern="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algn="l">
              <a:lnSpc>
                <a:spcPts val="3600"/>
              </a:lnSpc>
            </a:pPr>
            <a:r>
              <a:rPr lang="en-US" altLang="zh-TW" sz="4000" kern="100" dirty="0">
                <a:solidFill>
                  <a:srgbClr val="00FF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             </a:t>
            </a:r>
            <a:r>
              <a:rPr lang="zh-TW" altLang="zh-TW" sz="3600" kern="100" dirty="0">
                <a:solidFill>
                  <a:srgbClr val="00FF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荒漠湧</a:t>
            </a:r>
            <a:r>
              <a:rPr lang="zh-HK" altLang="zh-TW" sz="3600" kern="100" dirty="0">
                <a:solidFill>
                  <a:srgbClr val="00FF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出大江流</a:t>
            </a:r>
            <a:endParaRPr lang="zh-TW" altLang="zh-TW" sz="3600" kern="100" dirty="0">
              <a:solidFill>
                <a:srgbClr val="00FF00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algn="l">
              <a:lnSpc>
                <a:spcPts val="3600"/>
              </a:lnSpc>
            </a:pPr>
            <a:r>
              <a:rPr lang="en-US" altLang="zh-HK" sz="4000" kern="1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             </a:t>
            </a:r>
            <a:r>
              <a:rPr lang="zh-HK" altLang="zh-TW" sz="3600" kern="1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復活</a:t>
            </a:r>
            <a:r>
              <a:rPr lang="zh-TW" altLang="zh-TW" sz="3600" kern="1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枯骨向天歌</a:t>
            </a:r>
            <a:r>
              <a:rPr lang="en-US" altLang="zh-TW" sz="2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</a:rPr>
              <a:t>(</a:t>
            </a:r>
            <a:r>
              <a:rPr lang="zh-TW" altLang="zh-TW" sz="2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則</a:t>
            </a:r>
            <a:r>
              <a:rPr lang="en-US" altLang="zh-TW" sz="2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</a:rPr>
              <a:t>37:1-14</a:t>
            </a:r>
            <a:r>
              <a:rPr lang="zh-TW" altLang="en-US" sz="2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</a:rPr>
              <a:t>枯骨復生</a:t>
            </a:r>
            <a:r>
              <a:rPr lang="en-US" altLang="zh-TW" sz="2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</a:rPr>
              <a:t>)</a:t>
            </a:r>
            <a:endParaRPr lang="zh-TW" altLang="zh-TW" sz="2400" kern="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algn="l">
              <a:lnSpc>
                <a:spcPts val="3600"/>
              </a:lnSpc>
            </a:pPr>
            <a:r>
              <a:rPr lang="zh-TW" altLang="en-US" sz="4000" kern="100" dirty="0">
                <a:solidFill>
                  <a:srgbClr val="FF99FF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             </a:t>
            </a:r>
            <a:r>
              <a:rPr lang="zh-TW" altLang="en-US" sz="3600" kern="100" dirty="0">
                <a:solidFill>
                  <a:srgbClr val="FF99FF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天下一家</a:t>
            </a:r>
            <a:r>
              <a:rPr lang="zh-TW" altLang="zh-TW" sz="3600" kern="100" dirty="0">
                <a:solidFill>
                  <a:srgbClr val="FF99FF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非夢幻</a:t>
            </a:r>
            <a:endParaRPr lang="zh-TW" altLang="zh-TW" sz="3600" kern="100" dirty="0">
              <a:solidFill>
                <a:srgbClr val="FF99FF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algn="l">
              <a:lnSpc>
                <a:spcPts val="3600"/>
              </a:lnSpc>
            </a:pPr>
            <a:r>
              <a:rPr lang="zh-TW" altLang="en-US" sz="4000" kern="1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             </a:t>
            </a:r>
            <a:r>
              <a:rPr lang="zh-TW" altLang="en-US" sz="3600" kern="1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萬眾</a:t>
            </a:r>
            <a:r>
              <a:rPr lang="zh-TW" altLang="zh-TW" sz="3600" kern="1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同</a:t>
            </a:r>
            <a:r>
              <a:rPr lang="zh-HK" altLang="zh-TW" sz="3600" kern="1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心</a:t>
            </a:r>
            <a:r>
              <a:rPr lang="zh-TW" altLang="zh-TW" sz="3600" kern="1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建天國</a:t>
            </a:r>
            <a:endParaRPr lang="zh-TW" altLang="zh-TW" sz="3600" kern="1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algn="l">
              <a:lnSpc>
                <a:spcPts val="3600"/>
              </a:lnSpc>
            </a:pPr>
            <a:r>
              <a:rPr lang="en-US" altLang="zh-TW" sz="4000" kern="1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             </a:t>
            </a:r>
            <a:r>
              <a:rPr lang="zh-TW" altLang="zh-TW" sz="3600" kern="1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為主盡瘁恩</a:t>
            </a:r>
            <a:r>
              <a:rPr lang="zh-TW" altLang="en-US" sz="3600" kern="100" dirty="0">
                <a:solidFill>
                  <a:srgbClr val="00B0F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如海</a:t>
            </a:r>
            <a:endParaRPr lang="zh-TW" altLang="zh-TW" sz="3600" kern="1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algn="l">
              <a:lnSpc>
                <a:spcPts val="3600"/>
              </a:lnSpc>
            </a:pPr>
            <a:r>
              <a:rPr lang="en-US" altLang="zh-TW" sz="4000" kern="100" dirty="0">
                <a:solidFill>
                  <a:srgbClr val="00FF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             </a:t>
            </a:r>
            <a:r>
              <a:rPr lang="zh-TW" altLang="zh-TW" sz="3600" kern="100" dirty="0">
                <a:solidFill>
                  <a:srgbClr val="00FF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淚斷血流結實多</a:t>
            </a:r>
            <a:r>
              <a:rPr lang="en-US" altLang="zh-TW" sz="2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</a:rPr>
              <a:t>(</a:t>
            </a:r>
            <a:r>
              <a:rPr lang="zh-TW" altLang="zh-TW" sz="2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弟後</a:t>
            </a:r>
            <a:r>
              <a:rPr lang="en-US" altLang="zh-TW" sz="2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</a:rPr>
              <a:t>4:6-8</a:t>
            </a:r>
            <a:r>
              <a:rPr lang="zh-TW" altLang="en-US" sz="2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</a:rPr>
              <a:t>奠祭</a:t>
            </a:r>
            <a:r>
              <a:rPr lang="en-US" altLang="zh-TW" sz="2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</a:rPr>
              <a:t>,</a:t>
            </a:r>
            <a:r>
              <a:rPr lang="zh-TW" altLang="en-US" sz="2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</a:rPr>
              <a:t>終點</a:t>
            </a:r>
            <a:r>
              <a:rPr lang="en-US" altLang="zh-TW" sz="2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</a:rPr>
              <a:t>,</a:t>
            </a:r>
            <a:r>
              <a:rPr lang="zh-TW" altLang="en-US" sz="2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</a:rPr>
              <a:t>榮冠</a:t>
            </a:r>
            <a:r>
              <a:rPr lang="en-US" altLang="zh-TW" sz="2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</a:rPr>
              <a:t>)</a:t>
            </a:r>
            <a:endParaRPr lang="zh-TW" altLang="zh-TW" sz="2400" kern="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571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F45E835-1C59-4598-AB2D-3E991A89AA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zh-TW" altLang="en-US" sz="4000" dirty="0">
                <a:ea typeface="華康儷中黑" panose="020B0509000000000000" pitchFamily="49" charset="-120"/>
              </a:rPr>
              <a:t>耶穌是真天主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又是真人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是「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真人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所以耶穌也會由出生到死亡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一步一步的「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長大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000" dirty="0">
                <a:ea typeface="華康儷中黑" panose="020B0509000000000000" pitchFamily="49" charset="-120"/>
              </a:rPr>
              <a:t>Jesus is a true God and a true man;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He is a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“true man”</a:t>
            </a:r>
            <a:r>
              <a:rPr lang="en-US" altLang="zh-TW" sz="4000" dirty="0">
                <a:ea typeface="華康儷中黑" panose="020B0509000000000000" pitchFamily="49" charset="-120"/>
              </a:rPr>
              <a:t>, so he had to go through living and dying,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step by step as he “</a:t>
            </a:r>
            <a:r>
              <a:rPr lang="en-US" altLang="zh-TW" sz="40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grew up</a:t>
            </a:r>
            <a:r>
              <a:rPr lang="en-US" altLang="zh-TW" sz="4000" dirty="0">
                <a:ea typeface="華康儷中黑" panose="020B0509000000000000" pitchFamily="49" charset="-120"/>
              </a:rPr>
              <a:t>”.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26122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F45E835-1C59-4598-AB2D-3E991A89AA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zh-TW" altLang="en-US" sz="4400" dirty="0">
                <a:ea typeface="華康儷中黑" panose="020B0509000000000000" pitchFamily="49" charset="-120"/>
              </a:rPr>
              <a:t>他</a:t>
            </a:r>
            <a:r>
              <a:rPr lang="zh-TW" altLang="en-US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生於貧窮</a:t>
            </a:r>
            <a:r>
              <a:rPr lang="en-US" altLang="zh-TW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長於微賤</a:t>
            </a:r>
            <a:r>
              <a:rPr lang="en-US" altLang="zh-TW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死於羞辱</a:t>
            </a:r>
            <a:r>
              <a:rPr lang="en-US" altLang="zh-TW" sz="4400" dirty="0">
                <a:ea typeface="華康儷中黑" panose="020B0509000000000000" pitchFamily="49" charset="-120"/>
              </a:rPr>
              <a:t>;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為救贖人類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他被釘在十字架上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「死於罪犯之中」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400" dirty="0">
                <a:ea typeface="華康儷中黑" panose="020B0509000000000000" pitchFamily="49" charset="-120"/>
              </a:rPr>
              <a:t>He was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born poor, grew up humble and died in shame</a:t>
            </a:r>
            <a:r>
              <a:rPr lang="en-US" altLang="zh-TW" sz="4400" dirty="0">
                <a:ea typeface="華康儷中黑" panose="020B0509000000000000" pitchFamily="49" charset="-120"/>
              </a:rPr>
              <a:t>. 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ea typeface="華康儷中黑" panose="020B0509000000000000" pitchFamily="49" charset="-120"/>
              </a:rPr>
              <a:t>To redeem mankind, he was nailed on the cross and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ea typeface="華康儷中黑" panose="020B0509000000000000" pitchFamily="49" charset="-120"/>
              </a:rPr>
              <a:t>“died among sinners”.  </a:t>
            </a:r>
          </a:p>
        </p:txBody>
      </p:sp>
    </p:spTree>
    <p:extLst>
      <p:ext uri="{BB962C8B-B14F-4D97-AF65-F5344CB8AC3E}">
        <p14:creationId xmlns:p14="http://schemas.microsoft.com/office/powerpoint/2010/main" val="9561079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F45E835-1C59-4598-AB2D-3E991A89AA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zh-TW" altLang="en-US" sz="4000" dirty="0">
                <a:ea typeface="華康儷中黑" panose="020B0509000000000000" pitchFamily="49" charset="-120"/>
              </a:rPr>
              <a:t>聖言成了血肉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耶穌來到世上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受洗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是聖父和聖神把耶穌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公開介紹給世界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讓他開始他傳道訓人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救人贖人的偉大工程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000" dirty="0">
                <a:ea typeface="華康儷中黑" panose="020B0509000000000000" pitchFamily="49" charset="-120"/>
              </a:rPr>
              <a:t>The Word became flesh through the birth of Jesus Christ into the world. Through </a:t>
            </a:r>
            <a:r>
              <a:rPr lang="en-US" altLang="zh-TW" sz="40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his baptism</a:t>
            </a:r>
            <a:r>
              <a:rPr lang="en-US" altLang="zh-TW" sz="4000" dirty="0">
                <a:ea typeface="華康儷中黑" panose="020B0509000000000000" pitchFamily="49" charset="-120"/>
              </a:rPr>
              <a:t>, God the father and God the Holy Spirit publicly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introduced Jesus to the world</a:t>
            </a:r>
            <a:r>
              <a:rPr lang="en-US" altLang="zh-TW" sz="4000" dirty="0">
                <a:ea typeface="華康儷中黑" panose="020B0509000000000000" pitchFamily="49" charset="-120"/>
              </a:rPr>
              <a:t>. Thus, He started His great work on evangelism, teaching and redemption.</a:t>
            </a:r>
          </a:p>
        </p:txBody>
      </p:sp>
    </p:spTree>
    <p:extLst>
      <p:ext uri="{BB962C8B-B14F-4D97-AF65-F5344CB8AC3E}">
        <p14:creationId xmlns:p14="http://schemas.microsoft.com/office/powerpoint/2010/main" val="2039984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F45E835-1C59-4598-AB2D-3E991A89AA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zh-TW" altLang="en-US" sz="4800" dirty="0">
                <a:ea typeface="華康儷中黑" panose="020B0509000000000000" pitchFamily="49" charset="-120"/>
              </a:rPr>
              <a:t>在十字架上</a:t>
            </a:r>
            <a:r>
              <a:rPr lang="en-US" altLang="zh-TW" sz="4800" dirty="0"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ea typeface="華康儷中黑" panose="020B0509000000000000" pitchFamily="49" charset="-120"/>
              </a:rPr>
              <a:t>他「架上七言」的最後一句是「</a:t>
            </a: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完成了</a:t>
            </a:r>
            <a:r>
              <a:rPr lang="zh-TW" altLang="en-US" sz="4800" dirty="0">
                <a:ea typeface="華康儷中黑" panose="020B0509000000000000" pitchFamily="49" charset="-120"/>
              </a:rPr>
              <a:t>」</a:t>
            </a:r>
            <a:r>
              <a:rPr lang="en-US" altLang="zh-TW" sz="4800" dirty="0">
                <a:ea typeface="華康儷中黑" panose="020B0509000000000000" pitchFamily="49" charset="-120"/>
              </a:rPr>
              <a:t>,</a:t>
            </a:r>
            <a:br>
              <a:rPr lang="en-US" altLang="zh-TW" sz="4800" dirty="0">
                <a:ea typeface="華康儷中黑" panose="020B0509000000000000" pitchFamily="49" charset="-120"/>
              </a:rPr>
            </a:br>
            <a:r>
              <a:rPr lang="zh-TW" altLang="en-US" sz="4800" dirty="0">
                <a:ea typeface="華康儷中黑" panose="020B0509000000000000" pitchFamily="49" charset="-120"/>
              </a:rPr>
              <a:t>終結了他完美的一生</a:t>
            </a:r>
            <a:r>
              <a:rPr lang="en-US" altLang="zh-TW" sz="4800" dirty="0"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ea typeface="華康儷中黑" panose="020B0509000000000000" pitchFamily="49" charset="-120"/>
              </a:rPr>
              <a:t>偉大的一生</a:t>
            </a:r>
            <a:r>
              <a:rPr lang="en-US" altLang="zh-TW" sz="48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800" dirty="0">
                <a:ea typeface="華康儷中黑" panose="020B0509000000000000" pitchFamily="49" charset="-120"/>
              </a:rPr>
              <a:t>On the Cross He uttered the Seven Last Sayings, and the very last saying: “</a:t>
            </a:r>
            <a:r>
              <a:rPr lang="en-US" altLang="zh-TW" sz="4800" dirty="0">
                <a:highlight>
                  <a:srgbClr val="FFFF00"/>
                </a:highlight>
                <a:ea typeface="華康儷中黑" panose="020B0509000000000000" pitchFamily="49" charset="-120"/>
              </a:rPr>
              <a:t>It is finished</a:t>
            </a:r>
            <a:r>
              <a:rPr lang="en-US" altLang="zh-TW" sz="4800" dirty="0">
                <a:ea typeface="華康儷中黑" panose="020B0509000000000000" pitchFamily="49" charset="-120"/>
              </a:rPr>
              <a:t>”, concluded his </a:t>
            </a:r>
            <a:br>
              <a:rPr lang="en-US" altLang="zh-TW" sz="4800" dirty="0">
                <a:ea typeface="華康儷中黑" panose="020B0509000000000000" pitchFamily="49" charset="-120"/>
              </a:rPr>
            </a:br>
            <a:r>
              <a:rPr lang="en-US" altLang="zh-TW" sz="4800" dirty="0">
                <a:ea typeface="華康儷中黑" panose="020B0509000000000000" pitchFamily="49" charset="-120"/>
              </a:rPr>
              <a:t>perfect and great life.</a:t>
            </a:r>
          </a:p>
          <a:p>
            <a:endParaRPr lang="zh-TW" altLang="en-US" sz="48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9711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597352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恭讀依撒意亞先知書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40:1-5,9-11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你們安慰，安慰我的百姓吧！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」你們的天主說。你們應向耶路撒冷說知心的話，並向她宣告：她的苦役已期滿，她的罪債已清償，因為她為了自己的一切罪過，已由上主手中，承受了雙倍的懲罰。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有一個呼聲喊說：「你們要在曠野，預備上主的道路，在荒野，為我們的天主修平一條大路！</a:t>
            </a: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2E44133-26BF-4FCD-B8F8-A8D8AC17D422}"/>
              </a:ext>
            </a:extLst>
          </p:cNvPr>
          <p:cNvSpPr txBox="1"/>
          <p:nvPr/>
        </p:nvSpPr>
        <p:spPr>
          <a:xfrm>
            <a:off x="7488237" y="6125294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F45E835-1C59-4598-AB2D-3E991A89AA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zh-TW" altLang="en-US" sz="3600" dirty="0">
                <a:ea typeface="華康儷中黑" panose="020B0509000000000000" pitchFamily="49" charset="-120"/>
              </a:rPr>
              <a:t>教會中有些人只為追求上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天堂</a:t>
            </a:r>
            <a:r>
              <a:rPr lang="zh-TW" altLang="en-US" sz="3600" dirty="0">
                <a:ea typeface="華康儷中黑" panose="020B0509000000000000" pitchFamily="49" charset="-120"/>
              </a:rPr>
              <a:t>免下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地獄</a:t>
            </a:r>
            <a:r>
              <a:rPr lang="zh-TW" altLang="en-US" sz="3600" dirty="0">
                <a:ea typeface="華康儷中黑" panose="020B0509000000000000" pitchFamily="49" charset="-120"/>
              </a:rPr>
              <a:t>而領洗</a:t>
            </a:r>
            <a:r>
              <a:rPr lang="en-US" altLang="zh-TW" sz="3600" dirty="0">
                <a:ea typeface="華康儷中黑" panose="020B0509000000000000" pitchFamily="49" charset="-120"/>
              </a:rPr>
              <a:t>; </a:t>
            </a:r>
            <a:r>
              <a:rPr lang="zh-TW" altLang="en-US" sz="3600" dirty="0">
                <a:ea typeface="華康儷中黑" panose="020B0509000000000000" pitchFamily="49" charset="-120"/>
              </a:rPr>
              <a:t>甚至有些人成了「二毛子」</a:t>
            </a:r>
            <a:r>
              <a:rPr lang="en-US" altLang="zh-TW" sz="2800" dirty="0"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ea typeface="華康儷中黑" panose="020B0509000000000000" pitchFamily="49" charset="-120"/>
              </a:rPr>
              <a:t>許久以前為兩毛子而受洗</a:t>
            </a:r>
            <a:r>
              <a:rPr lang="en-US" altLang="zh-TW" sz="2800" dirty="0">
                <a:ea typeface="華康儷中黑" panose="020B0509000000000000" pitchFamily="49" charset="-120"/>
              </a:rPr>
              <a:t>)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或我們耳熟能詳的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zh-TW" altLang="en-US" sz="3600" dirty="0">
                <a:ea typeface="華康儷中黑" panose="020B0509000000000000" pitchFamily="49" charset="-120"/>
              </a:rPr>
              <a:t>「麫粉教友」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「墳場教友」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「五分教友」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3800"/>
              </a:lnSpc>
            </a:pPr>
            <a:r>
              <a:rPr lang="en-US" altLang="zh-TW" sz="3600" dirty="0">
                <a:ea typeface="華康儷中黑" panose="020B0509000000000000" pitchFamily="49" charset="-120"/>
              </a:rPr>
              <a:t>Some church goers go for baptism because they want a place in </a:t>
            </a:r>
            <a:r>
              <a:rPr lang="en-US" altLang="zh-TW" sz="36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heaven</a:t>
            </a:r>
            <a:r>
              <a:rPr lang="en-US" altLang="zh-TW" sz="3600" dirty="0">
                <a:ea typeface="華康儷中黑" panose="020B0509000000000000" pitchFamily="49" charset="-120"/>
              </a:rPr>
              <a:t> in order to get away from </a:t>
            </a:r>
            <a:r>
              <a:rPr lang="en-US" altLang="zh-TW" sz="36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hell</a:t>
            </a:r>
            <a:r>
              <a:rPr lang="en-US" altLang="zh-TW" sz="3600" dirty="0">
                <a:ea typeface="華康儷中黑" panose="020B0509000000000000" pitchFamily="49" charset="-120"/>
              </a:rPr>
              <a:t>; others baptized to get “twenty cents”; others for the “flour and noodles”; and still others baptized to be eligible for a plot in burial grounds belonging to the Church, or to get more credits 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en-US" altLang="zh-TW" sz="3600" dirty="0">
                <a:ea typeface="華康儷中黑" panose="020B0509000000000000" pitchFamily="49" charset="-120"/>
              </a:rPr>
              <a:t>for entering Catholic schools. </a:t>
            </a:r>
          </a:p>
        </p:txBody>
      </p:sp>
    </p:spTree>
    <p:extLst>
      <p:ext uri="{BB962C8B-B14F-4D97-AF65-F5344CB8AC3E}">
        <p14:creationId xmlns:p14="http://schemas.microsoft.com/office/powerpoint/2010/main" val="16679975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F45E835-1C59-4598-AB2D-3E991A89AA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zh-TW" altLang="en-US" sz="4000" dirty="0">
                <a:ea typeface="華康儷中黑" panose="020B0509000000000000" pitchFamily="49" charset="-120"/>
              </a:rPr>
              <a:t>好想你們看看下面每個行動的意義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入會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入學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移民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結婚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大學選科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買樓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全部都是認真的選擇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000" dirty="0">
                <a:ea typeface="華康儷中黑" panose="020B0509000000000000" pitchFamily="49" charset="-120"/>
              </a:rPr>
              <a:t>Let us consider the significance of each of the following actions: joining a club, starting school, immigrating, getting married, selecting a university major, buying a house/flat. All decisions are made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after careful deliberation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90249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F45E835-1C59-4598-AB2D-3E991A89AA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zh-TW" altLang="en-US" sz="4000" dirty="0">
                <a:ea typeface="華康儷中黑" panose="020B0509000000000000" pitchFamily="49" charset="-120"/>
              </a:rPr>
              <a:t>再把他們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全部加在一起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「入會</a:t>
            </a:r>
            <a:r>
              <a:rPr lang="en-US" altLang="zh-TW" sz="4000" dirty="0">
                <a:ea typeface="華康儷中黑" panose="020B0509000000000000" pitchFamily="49" charset="-120"/>
              </a:rPr>
              <a:t>+</a:t>
            </a:r>
            <a:r>
              <a:rPr lang="zh-TW" altLang="en-US" sz="4000" dirty="0">
                <a:ea typeface="華康儷中黑" panose="020B0509000000000000" pitchFamily="49" charset="-120"/>
              </a:rPr>
              <a:t>入學</a:t>
            </a:r>
            <a:r>
              <a:rPr lang="en-US" altLang="zh-TW" sz="4000" dirty="0">
                <a:ea typeface="華康儷中黑" panose="020B0509000000000000" pitchFamily="49" charset="-120"/>
              </a:rPr>
              <a:t>+</a:t>
            </a:r>
            <a:r>
              <a:rPr lang="zh-TW" altLang="en-US" sz="4000" dirty="0">
                <a:ea typeface="華康儷中黑" panose="020B0509000000000000" pitchFamily="49" charset="-120"/>
              </a:rPr>
              <a:t>移民</a:t>
            </a:r>
            <a:r>
              <a:rPr lang="en-US" altLang="zh-TW" sz="4000" dirty="0">
                <a:ea typeface="華康儷中黑" panose="020B0509000000000000" pitchFamily="49" charset="-120"/>
              </a:rPr>
              <a:t>+</a:t>
            </a:r>
            <a:r>
              <a:rPr lang="zh-TW" altLang="en-US" sz="4000" dirty="0">
                <a:ea typeface="華康儷中黑" panose="020B0509000000000000" pitchFamily="49" charset="-120"/>
              </a:rPr>
              <a:t>結婚</a:t>
            </a:r>
            <a:r>
              <a:rPr lang="en-US" altLang="zh-TW" sz="4000" dirty="0">
                <a:ea typeface="華康儷中黑" panose="020B0509000000000000" pitchFamily="49" charset="-120"/>
              </a:rPr>
              <a:t>+</a:t>
            </a:r>
            <a:r>
              <a:rPr lang="zh-TW" altLang="en-US" sz="4000" dirty="0">
                <a:ea typeface="華康儷中黑" panose="020B0509000000000000" pitchFamily="49" charset="-120"/>
              </a:rPr>
              <a:t>選科</a:t>
            </a:r>
            <a:r>
              <a:rPr lang="en-US" altLang="zh-TW" sz="4000" dirty="0">
                <a:ea typeface="華康儷中黑" panose="020B0509000000000000" pitchFamily="49" charset="-120"/>
              </a:rPr>
              <a:t>+</a:t>
            </a:r>
            <a:r>
              <a:rPr lang="zh-TW" altLang="en-US" sz="4000" dirty="0">
                <a:ea typeface="華康儷中黑" panose="020B0509000000000000" pitchFamily="49" charset="-120"/>
              </a:rPr>
              <a:t>買樓」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更是多麼認真而全面的選擇</a:t>
            </a:r>
            <a:r>
              <a:rPr lang="en-US" altLang="zh-TW" sz="4000" dirty="0">
                <a:ea typeface="華康儷中黑" panose="020B0509000000000000" pitchFamily="49" charset="-120"/>
              </a:rPr>
              <a:t>!</a:t>
            </a:r>
          </a:p>
          <a:p>
            <a:r>
              <a:rPr lang="en-US" altLang="zh-TW" sz="4000" dirty="0">
                <a:ea typeface="華康儷中黑" panose="020B0509000000000000" pitchFamily="49" charset="-120"/>
              </a:rPr>
              <a:t>If you add them together: joining a club +starting </a:t>
            </a:r>
            <a:r>
              <a:rPr lang="en-US" altLang="zh-TW" sz="4000" dirty="0" err="1">
                <a:ea typeface="華康儷中黑" panose="020B0509000000000000" pitchFamily="49" charset="-120"/>
              </a:rPr>
              <a:t>school+immigrating+getting</a:t>
            </a:r>
            <a:r>
              <a:rPr lang="en-US" altLang="zh-TW" sz="4000" dirty="0">
                <a:ea typeface="華康儷中黑" panose="020B0509000000000000" pitchFamily="49" charset="-120"/>
              </a:rPr>
              <a:t> </a:t>
            </a:r>
            <a:r>
              <a:rPr lang="en-US" altLang="zh-TW" sz="4000" dirty="0" err="1">
                <a:ea typeface="華康儷中黑" panose="020B0509000000000000" pitchFamily="49" charset="-120"/>
              </a:rPr>
              <a:t>married+selecting</a:t>
            </a:r>
            <a:r>
              <a:rPr lang="en-US" altLang="zh-TW" sz="4000" dirty="0">
                <a:ea typeface="華康儷中黑" panose="020B0509000000000000" pitchFamily="49" charset="-120"/>
              </a:rPr>
              <a:t> a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university </a:t>
            </a:r>
            <a:r>
              <a:rPr lang="en-US" altLang="zh-TW" sz="4000" dirty="0" err="1">
                <a:ea typeface="華康儷中黑" panose="020B0509000000000000" pitchFamily="49" charset="-120"/>
              </a:rPr>
              <a:t>major+buying</a:t>
            </a:r>
            <a:r>
              <a:rPr lang="en-US" altLang="zh-TW" sz="4000" dirty="0">
                <a:ea typeface="華康儷中黑" panose="020B0509000000000000" pitchFamily="49" charset="-120"/>
              </a:rPr>
              <a:t> a house/flat,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they will become a 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super-serious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and holistic decision! </a:t>
            </a:r>
          </a:p>
          <a:p>
            <a:endParaRPr lang="zh-TW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62152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F45E835-1C59-4598-AB2D-3E991A89AA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zh-TW" altLang="en-US" sz="3600" dirty="0">
                <a:ea typeface="華康儷中黑" panose="020B0509000000000000" pitchFamily="49" charset="-120"/>
              </a:rPr>
              <a:t>再加上「基督徒因聖洗而重生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必須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思想像基督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生活像基督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並以福音精神作生活的準則</a:t>
            </a:r>
            <a:r>
              <a:rPr lang="zh-TW" altLang="en-US" sz="3600" dirty="0">
                <a:ea typeface="華康儷中黑" panose="020B0509000000000000" pitchFamily="49" charset="-120"/>
              </a:rPr>
              <a:t>」</a:t>
            </a:r>
            <a:r>
              <a:rPr lang="en-US" altLang="zh-TW" dirty="0"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ea typeface="華康儷中黑" panose="020B0509000000000000" pitchFamily="49" charset="-120"/>
              </a:rPr>
              <a:t>徐錦堯著</a:t>
            </a:r>
            <a:r>
              <a:rPr lang="en-US" altLang="zh-TW" dirty="0">
                <a:ea typeface="華康儷中黑" panose="020B0509000000000000" pitchFamily="49" charset="-120"/>
              </a:rPr>
              <a:t>《</a:t>
            </a:r>
            <a:r>
              <a:rPr lang="zh-TW" altLang="en-US" dirty="0">
                <a:ea typeface="華康儷中黑" panose="020B0509000000000000" pitchFamily="49" charset="-120"/>
              </a:rPr>
              <a:t>正視人生的信仰</a:t>
            </a:r>
            <a:r>
              <a:rPr lang="en-US" altLang="zh-TW" dirty="0">
                <a:ea typeface="華康儷中黑" panose="020B0509000000000000" pitchFamily="49" charset="-120"/>
              </a:rPr>
              <a:t>》</a:t>
            </a:r>
            <a:r>
              <a:rPr lang="zh-TW" altLang="en-US" dirty="0">
                <a:ea typeface="華康儷中黑" panose="020B0509000000000000" pitchFamily="49" charset="-120"/>
              </a:rPr>
              <a:t>第</a:t>
            </a:r>
            <a:r>
              <a:rPr lang="en-US" altLang="zh-TW" dirty="0">
                <a:ea typeface="華康儷中黑" panose="020B0509000000000000" pitchFamily="49" charset="-120"/>
              </a:rPr>
              <a:t>18</a:t>
            </a:r>
            <a:r>
              <a:rPr lang="zh-TW" altLang="en-US" dirty="0">
                <a:ea typeface="華康儷中黑" panose="020B0509000000000000" pitchFamily="49" charset="-120"/>
              </a:rPr>
              <a:t>課</a:t>
            </a:r>
            <a:r>
              <a:rPr lang="en-US" altLang="zh-TW" dirty="0">
                <a:ea typeface="華康儷中黑" panose="020B0509000000000000" pitchFamily="49" charset="-120"/>
              </a:rPr>
              <a:t>);</a:t>
            </a:r>
            <a:br>
              <a:rPr lang="en-US" altLang="zh-TW" dirty="0">
                <a:ea typeface="華康儷中黑" panose="020B0509000000000000" pitchFamily="49" charset="-120"/>
              </a:rPr>
            </a:br>
            <a:r>
              <a:rPr lang="zh-TW" altLang="en-US" sz="3600" dirty="0">
                <a:ea typeface="華康儷中黑" panose="020B0509000000000000" pitchFamily="49" charset="-120"/>
              </a:rPr>
              <a:t>這才是我們應有的洗禮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3600" dirty="0">
                <a:ea typeface="華康儷中黑" panose="020B0509000000000000" pitchFamily="49" charset="-120"/>
              </a:rPr>
              <a:t>And If you then top all these up with the </a:t>
            </a: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Gospel’s life guiding principle </a:t>
            </a:r>
            <a:r>
              <a:rPr lang="en-US" altLang="zh-TW" sz="3600" dirty="0">
                <a:ea typeface="華康儷中黑" panose="020B0509000000000000" pitchFamily="49" charset="-120"/>
              </a:rPr>
              <a:t>that Christians who are born again because of Baptism must think like Christ, and live like Christ, you would then have a truly well-rounded baptism . </a:t>
            </a:r>
            <a:r>
              <a:rPr lang="en-US" altLang="zh-TW" dirty="0">
                <a:ea typeface="華康儷中黑" panose="020B0509000000000000" pitchFamily="49" charset="-120"/>
              </a:rPr>
              <a:t>(cf. “</a:t>
            </a:r>
            <a:r>
              <a:rPr lang="en-US" altLang="zh-TW" b="1" dirty="0">
                <a:solidFill>
                  <a:srgbClr val="0000FF"/>
                </a:solidFill>
                <a:ea typeface="華康儷中黑" panose="020B0509000000000000" pitchFamily="49" charset="-120"/>
              </a:rPr>
              <a:t>Facing the Demands of Faith for Life</a:t>
            </a:r>
            <a:r>
              <a:rPr lang="en-US" altLang="zh-TW" dirty="0">
                <a:ea typeface="華康儷中黑" panose="020B0509000000000000" pitchFamily="49" charset="-120"/>
              </a:rPr>
              <a:t>” ch.18, by Luke </a:t>
            </a:r>
            <a:r>
              <a:rPr lang="en-US" altLang="zh-TW" dirty="0" err="1">
                <a:ea typeface="華康儷中黑" panose="020B0509000000000000" pitchFamily="49" charset="-120"/>
              </a:rPr>
              <a:t>Tsui</a:t>
            </a:r>
            <a:r>
              <a:rPr lang="en-US" altLang="zh-TW" dirty="0">
                <a:ea typeface="華康儷中黑" panose="020B0509000000000000" pitchFamily="49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723472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F45E835-1C59-4598-AB2D-3E991A89AA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zh-TW" altLang="en-US" sz="3800" dirty="0">
                <a:ea typeface="華康儷中黑" panose="020B0509000000000000" pitchFamily="49" charset="-120"/>
              </a:rPr>
              <a:t>「你們安慰我的百姓吧</a:t>
            </a:r>
            <a:r>
              <a:rPr lang="en-US" altLang="zh-TW" sz="3800" dirty="0">
                <a:ea typeface="華康儷中黑" panose="020B0509000000000000" pitchFamily="49" charset="-120"/>
              </a:rPr>
              <a:t>!</a:t>
            </a:r>
            <a:r>
              <a:rPr lang="zh-TW" altLang="en-US" sz="3800" dirty="0">
                <a:ea typeface="華康儷中黑" panose="020B0509000000000000" pitchFamily="49" charset="-120"/>
              </a:rPr>
              <a:t>」做了教友的其中一個重要使命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是把基督的喜訊傳揚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告訴全人類「天國來到了」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天家已近在咫尺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只要每人多出一分力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highlight>
                  <a:srgbClr val="FFFF00"/>
                </a:highlight>
                <a:ea typeface="華康儷中黑" panose="020B0509000000000000" pitchFamily="49" charset="-120"/>
              </a:rPr>
              <a:t>大同的世界不再是夢</a:t>
            </a:r>
            <a:r>
              <a:rPr lang="en-US" altLang="zh-TW" sz="38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000"/>
              </a:lnSpc>
            </a:pPr>
            <a:r>
              <a:rPr lang="en-US" altLang="zh-TW" sz="3800" dirty="0">
                <a:ea typeface="華康儷中黑" panose="020B0509000000000000" pitchFamily="49" charset="-120"/>
              </a:rPr>
              <a:t>“Comfort ye my people!” An important mission in becoming a </a:t>
            </a:r>
            <a:r>
              <a:rPr lang="en-US" altLang="zh-TW" sz="3800" dirty="0" err="1">
                <a:ea typeface="華康儷中黑" panose="020B0509000000000000" pitchFamily="49" charset="-120"/>
              </a:rPr>
              <a:t>cahtolic</a:t>
            </a:r>
            <a:r>
              <a:rPr lang="en-US" altLang="zh-TW" sz="3800" dirty="0">
                <a:ea typeface="華康儷中黑" panose="020B0509000000000000" pitchFamily="49" charset="-120"/>
              </a:rPr>
              <a:t> is to spread the good news that “the Kingdom has come”, that the Heavenly home is at hand, and if only each of us do our part, </a:t>
            </a:r>
            <a:r>
              <a:rPr lang="en-US" altLang="zh-TW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the dream of a one-world </a:t>
            </a:r>
            <a:r>
              <a:rPr lang="en-US" altLang="zh-TW" sz="3800" dirty="0">
                <a:ea typeface="華康儷中黑" panose="020B0509000000000000" pitchFamily="49" charset="-120"/>
              </a:rPr>
              <a:t>or a</a:t>
            </a:r>
            <a:r>
              <a:rPr lang="en-US" altLang="zh-TW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 </a:t>
            </a:r>
            <a:br>
              <a:rPr lang="en-US" altLang="zh-TW" sz="3800" dirty="0">
                <a:solidFill>
                  <a:srgbClr val="FF0000"/>
                </a:solidFill>
                <a:ea typeface="華康儷中黑" panose="020B0509000000000000" pitchFamily="49" charset="-120"/>
              </a:rPr>
            </a:br>
            <a:r>
              <a:rPr lang="en-US" altLang="zh-TW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united universe will not be just a dream</a:t>
            </a:r>
            <a:r>
              <a:rPr lang="en-US" altLang="zh-TW" sz="38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02993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F45E835-1C59-4598-AB2D-3E991A89AA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zh-TW" altLang="en-US" sz="4400" dirty="0">
                <a:ea typeface="華康儷中黑" panose="020B0509000000000000" pitchFamily="49" charset="-120"/>
              </a:rPr>
              <a:t>教友領了洗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就要學基督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「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兼善天下</a:t>
            </a:r>
            <a:r>
              <a:rPr lang="zh-TW" altLang="en-US" sz="4400" dirty="0">
                <a:ea typeface="華康儷中黑" panose="020B0509000000000000" pitchFamily="49" charset="-120"/>
              </a:rPr>
              <a:t>」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而不單「</a:t>
            </a:r>
            <a:r>
              <a:rPr lang="zh-TW" altLang="en-US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獨善其身</a:t>
            </a:r>
            <a:r>
              <a:rPr lang="zh-TW" altLang="en-US" sz="4400" dirty="0">
                <a:ea typeface="華康儷中黑" panose="020B0509000000000000" pitchFamily="49" charset="-120"/>
              </a:rPr>
              <a:t>」</a:t>
            </a:r>
            <a:endParaRPr lang="en-US" altLang="zh-TW" sz="4400" dirty="0">
              <a:ea typeface="華康儷中黑" panose="020B0509000000000000" pitchFamily="49" charset="-120"/>
            </a:endParaRPr>
          </a:p>
          <a:p>
            <a:r>
              <a:rPr lang="en-US" altLang="zh-TW" sz="4400" dirty="0" err="1">
                <a:ea typeface="華康儷中黑" panose="020B0509000000000000" pitchFamily="49" charset="-120"/>
              </a:rPr>
              <a:t>Baptised</a:t>
            </a:r>
            <a:r>
              <a:rPr lang="en-US" altLang="zh-TW" sz="4400" dirty="0">
                <a:ea typeface="華康儷中黑" panose="020B0509000000000000" pitchFamily="49" charset="-120"/>
              </a:rPr>
              <a:t> believers must learn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ea typeface="華康儷中黑" panose="020B0509000000000000" pitchFamily="49" charset="-120"/>
              </a:rPr>
              <a:t>to be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inclusive</a:t>
            </a:r>
            <a:r>
              <a:rPr lang="en-US" altLang="zh-TW" sz="4400" dirty="0">
                <a:ea typeface="華康儷中黑" panose="020B0509000000000000" pitchFamily="49" charset="-120"/>
              </a:rPr>
              <a:t> (have the whole world in their hearts)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ea typeface="華康儷中黑" panose="020B0509000000000000" pitchFamily="49" charset="-120"/>
              </a:rPr>
              <a:t>not </a:t>
            </a:r>
            <a:r>
              <a:rPr lang="en-US" altLang="zh-TW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seclusive</a:t>
            </a:r>
            <a:r>
              <a:rPr lang="en-US" altLang="zh-TW" sz="4400" dirty="0">
                <a:ea typeface="華康儷中黑" panose="020B0509000000000000" pitchFamily="49" charset="-120"/>
              </a:rPr>
              <a:t> (only thinking about themselves alone)*.</a:t>
            </a:r>
          </a:p>
        </p:txBody>
      </p:sp>
    </p:spTree>
    <p:extLst>
      <p:ext uri="{BB962C8B-B14F-4D97-AF65-F5344CB8AC3E}">
        <p14:creationId xmlns:p14="http://schemas.microsoft.com/office/powerpoint/2010/main" val="12197982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-27384"/>
            <a:ext cx="9144000" cy="6048375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endParaRPr lang="en-US" altLang="zh-TW" sz="9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(P)" pitchFamily="34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597352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一切深谷要填滿；一切山陵要剷平；隆起的要削為平地；崎嶇的要闢成坦途！上主的光榮要顯示出來；凡有血肉的，都會看見：這是上主親口說的。」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給熙雍傳喜訊的啊！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請登上高山！給耶路撒冷報喜訊的啊！請大聲疾呼！高呼吧！不要畏懼！向猶大各城報告說：你們的天主來了！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吾主上主帶著威能來到；他的手臂獲得了勝利；他的勝利品與他同在；他獲得的酬勞在他面前。</a:t>
            </a: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2E44133-26BF-4FCD-B8F8-A8D8AC17D422}"/>
              </a:ext>
            </a:extLst>
          </p:cNvPr>
          <p:cNvSpPr txBox="1"/>
          <p:nvPr/>
        </p:nvSpPr>
        <p:spPr>
          <a:xfrm>
            <a:off x="8135937" y="6269250"/>
            <a:ext cx="9540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7525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597352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他必如牧羊人，牧放自己的羊群，以自己的手臂集合小羊，把牠們抱在自己的懷中；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溫良地帶領哺乳的母羊。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2E44133-26BF-4FCD-B8F8-A8D8AC17D422}"/>
              </a:ext>
            </a:extLst>
          </p:cNvPr>
          <p:cNvSpPr txBox="1"/>
          <p:nvPr/>
        </p:nvSpPr>
        <p:spPr>
          <a:xfrm>
            <a:off x="7433176" y="5973846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3/3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1749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副標題 2">
            <a:extLst>
              <a:ext uri="{FF2B5EF4-FFF2-40B4-BE49-F238E27FC236}">
                <a16:creationId xmlns:a16="http://schemas.microsoft.com/office/drawing/2014/main" id="{9A5B3A11-65EB-4660-B893-D46946D7C8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53187"/>
          </a:xfrm>
          <a:solidFill>
            <a:schemeClr val="tx1"/>
          </a:solidFill>
        </p:spPr>
        <p:txBody>
          <a:bodyPr/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答唱詠</a:t>
            </a:r>
            <a:endParaRPr lang="en-US" altLang="zh-TW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  <a:p>
            <a:pPr marL="631825" indent="-631825" algn="just">
              <a:lnSpc>
                <a:spcPts val="42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3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領：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上主、我的天主，你偉大無比；你以尊威作衣冠；你身披光明，好像披上外氅；你展開蒼天，有如帳棚。</a:t>
            </a: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  <a:p>
            <a:pPr marL="631825" indent="-631825" algn="just">
              <a:lnSpc>
                <a:spcPts val="4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【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答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】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我的靈魂，請頌讚上主！</a:t>
            </a:r>
            <a:r>
              <a:rPr lang="zh-TW" altLang="en-US" sz="24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  （詠</a:t>
            </a:r>
            <a:r>
              <a:rPr lang="en-US" altLang="zh-TW" sz="24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104:1</a:t>
            </a:r>
            <a:r>
              <a:rPr lang="zh-TW" altLang="en-US" sz="24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）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684"/>
            <a:ext cx="9144000" cy="6330652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恭讀聖保祿宗徒致弟鐸書   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2:11-14; 3:4-7</a:t>
            </a:r>
          </a:p>
          <a:p>
            <a:pPr marL="0" indent="0" algn="just" eaLnBrk="1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親愛的：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2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天主拯救眾人的恩寵已經出現，教導我們棄絕不虔敬的生活，和世俗的貪慾；而要有節制地、公正地、虔敬地在今世生活，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期待所希望的幸福，和我們偉大的天主及救主耶穌基督光榮的顯現。他為我們捨棄了自己，是為救贖我們脫離一切罪惡，並洗淨我們，使我們能成為他的選民，叫我們熱心行善。</a:t>
            </a:r>
            <a:endParaRPr lang="zh-TW" altLang="en-US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0"/>
              </a:spcAft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884368" y="6253311"/>
            <a:ext cx="208751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684"/>
            <a:ext cx="9144000" cy="6330652"/>
          </a:xfrm>
        </p:spPr>
        <p:txBody>
          <a:bodyPr/>
          <a:lstStyle/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當我們救主天主的良善，和他對人的慈愛出現時，他救了我們，並不是由於我們本著義德所立的功勞，而是出於他的憐憫，藉著聖神所施行重生和更新的洗禮，救了我們。這聖神，是天主藉我們的救主耶穌基督，豐富地傾注在我們身上的，好使我們因他的恩寵成義，本著希望，成為永生的承繼人。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0"/>
              </a:spcAft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316118" y="6253311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4926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4624"/>
            <a:ext cx="9144000" cy="6741989"/>
          </a:xfrm>
        </p:spPr>
        <p:txBody>
          <a:bodyPr/>
          <a:lstStyle/>
          <a:p>
            <a:pPr marL="0" indent="0" algn="just" eaLnBrk="1">
              <a:lnSpc>
                <a:spcPts val="2000"/>
              </a:lnSpc>
              <a:spcBef>
                <a:spcPts val="0"/>
              </a:spcBef>
              <a:buFontTx/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恭讀聖路加福音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3:15-16,21-22</a:t>
            </a: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那時，百姓都在期待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【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默西亞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】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，為此，人人心中推想：或許若翰就是默西亞。若翰便向眾人說：「我固然以水洗你們，但是，比我強的那一位要來，就是解他的鞋帶，我也不配。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他要以聖神和火洗你們。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眾百姓受洗後，耶穌也受了洗；當他祈禱時，天開了；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9675" y="6288882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1/2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3718"/>
            <a:ext cx="9144000" cy="6381626"/>
          </a:xfrm>
        </p:spPr>
        <p:txBody>
          <a:bodyPr/>
          <a:lstStyle/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聖神藉著一個形象，如同鴿子，降在他上邊；並有聲音從天上說：「你是我的愛子，我因你而喜悅。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　</a:t>
            </a: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zh-TW" altLang="en-US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43019" y="6140080"/>
            <a:ext cx="12248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2/2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635102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4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8691</TotalTime>
  <Words>2270</Words>
  <Application>Microsoft Office PowerPoint</Application>
  <PresentationFormat>如螢幕大小 (4:3)</PresentationFormat>
  <Paragraphs>102</Paragraphs>
  <Slides>26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26</vt:i4>
      </vt:variant>
    </vt:vector>
  </HeadingPairs>
  <TitlesOfParts>
    <vt:vector size="40" baseType="lpstr">
      <vt:lpstr>華康中黑體</vt:lpstr>
      <vt:lpstr>華康中黑體(P)</vt:lpstr>
      <vt:lpstr>華康正顏楷體W7</vt:lpstr>
      <vt:lpstr>華康粗黑體</vt:lpstr>
      <vt:lpstr>華康黑體-GB5</vt:lpstr>
      <vt:lpstr>華康儷中黑</vt:lpstr>
      <vt:lpstr>新細明體</vt:lpstr>
      <vt:lpstr>標楷體</vt:lpstr>
      <vt:lpstr>Arial</vt:lpstr>
      <vt:lpstr>Calibri</vt:lpstr>
      <vt:lpstr>Times New Roman</vt:lpstr>
      <vt:lpstr>Wingdings</vt:lpstr>
      <vt:lpstr>預設簡報設計</vt:lpstr>
      <vt:lpstr>14_預設簡報設計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712</cp:revision>
  <dcterms:created xsi:type="dcterms:W3CDTF">2006-09-26T01:05:23Z</dcterms:created>
  <dcterms:modified xsi:type="dcterms:W3CDTF">2022-01-06T08:27:29Z</dcterms:modified>
</cp:coreProperties>
</file>